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1"/>
  </p:sldMasterIdLst>
  <p:notesMasterIdLst>
    <p:notesMasterId r:id="rId9"/>
  </p:notesMasterIdLst>
  <p:sldIdLst>
    <p:sldId id="263" r:id="rId2"/>
    <p:sldId id="265" r:id="rId3"/>
    <p:sldId id="267" r:id="rId4"/>
    <p:sldId id="257" r:id="rId5"/>
    <p:sldId id="260" r:id="rId6"/>
    <p:sldId id="264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342F"/>
    <a:srgbClr val="D628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2B82ED-A89B-CD49-8464-8777A0F671B9}" v="13" dt="2026-06-03T21:14:37.9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12"/>
    <p:restoredTop sz="96158"/>
  </p:normalViewPr>
  <p:slideViewPr>
    <p:cSldViewPr snapToGrid="0">
      <p:cViewPr varScale="1">
        <p:scale>
          <a:sx n="145" d="100"/>
          <a:sy n="145" d="100"/>
        </p:scale>
        <p:origin x="1192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ky Wakim" userId="63a62853-8dd4-431b-8872-ecc2181a70d8" providerId="ADAL" clId="{88AEBF9D-5A98-5D2C-A60C-905B4F0F6AB9}"/>
    <pc:docChg chg="custSel addSld delSld modSld sldOrd">
      <pc:chgData name="Nicky Wakim" userId="63a62853-8dd4-431b-8872-ecc2181a70d8" providerId="ADAL" clId="{88AEBF9D-5A98-5D2C-A60C-905B4F0F6AB9}" dt="2026-06-03T21:17:35.359" v="1022" actId="1076"/>
      <pc:docMkLst>
        <pc:docMk/>
      </pc:docMkLst>
      <pc:sldChg chg="addSp delSp modSp mod ord">
        <pc:chgData name="Nicky Wakim" userId="63a62853-8dd4-431b-8872-ecc2181a70d8" providerId="ADAL" clId="{88AEBF9D-5A98-5D2C-A60C-905B4F0F6AB9}" dt="2026-06-03T00:06:54.938" v="772" actId="20577"/>
        <pc:sldMkLst>
          <pc:docMk/>
          <pc:sldMk cId="2105346721" sldId="257"/>
        </pc:sldMkLst>
        <pc:spChg chg="del">
          <ac:chgData name="Nicky Wakim" userId="63a62853-8dd4-431b-8872-ecc2181a70d8" providerId="ADAL" clId="{88AEBF9D-5A98-5D2C-A60C-905B4F0F6AB9}" dt="2026-06-03T00:06:44.578" v="746" actId="478"/>
          <ac:spMkLst>
            <pc:docMk/>
            <pc:sldMk cId="2105346721" sldId="257"/>
            <ac:spMk id="2" creationId="{0C1239DC-2282-3DAF-8799-FF8AEDD92194}"/>
          </ac:spMkLst>
        </pc:spChg>
        <pc:spChg chg="add mod">
          <ac:chgData name="Nicky Wakim" userId="63a62853-8dd4-431b-8872-ecc2181a70d8" providerId="ADAL" clId="{88AEBF9D-5A98-5D2C-A60C-905B4F0F6AB9}" dt="2026-06-03T00:06:54.938" v="772" actId="20577"/>
          <ac:spMkLst>
            <pc:docMk/>
            <pc:sldMk cId="2105346721" sldId="257"/>
            <ac:spMk id="4" creationId="{28DCA476-AED1-3CF2-E418-821B94DCDA52}"/>
          </ac:spMkLst>
        </pc:spChg>
        <pc:spChg chg="del">
          <ac:chgData name="Nicky Wakim" userId="63a62853-8dd4-431b-8872-ecc2181a70d8" providerId="ADAL" clId="{88AEBF9D-5A98-5D2C-A60C-905B4F0F6AB9}" dt="2026-06-03T00:06:45.618" v="747" actId="478"/>
          <ac:spMkLst>
            <pc:docMk/>
            <pc:sldMk cId="2105346721" sldId="257"/>
            <ac:spMk id="16" creationId="{0CD43DB0-92BA-13DE-673B-4B75E5085D1A}"/>
          </ac:spMkLst>
        </pc:spChg>
        <pc:spChg chg="del">
          <ac:chgData name="Nicky Wakim" userId="63a62853-8dd4-431b-8872-ecc2181a70d8" providerId="ADAL" clId="{88AEBF9D-5A98-5D2C-A60C-905B4F0F6AB9}" dt="2026-06-03T00:06:43.435" v="744" actId="478"/>
          <ac:spMkLst>
            <pc:docMk/>
            <pc:sldMk cId="2105346721" sldId="257"/>
            <ac:spMk id="17" creationId="{372859AE-B6E4-0118-D8AE-6C4EF016BBBC}"/>
          </ac:spMkLst>
        </pc:spChg>
        <pc:spChg chg="del">
          <ac:chgData name="Nicky Wakim" userId="63a62853-8dd4-431b-8872-ecc2181a70d8" providerId="ADAL" clId="{88AEBF9D-5A98-5D2C-A60C-905B4F0F6AB9}" dt="2026-06-03T00:06:44.138" v="745" actId="478"/>
          <ac:spMkLst>
            <pc:docMk/>
            <pc:sldMk cId="2105346721" sldId="257"/>
            <ac:spMk id="18" creationId="{45B8C0A4-0FB7-93B4-1FBB-817A9E6D1E9C}"/>
          </ac:spMkLst>
        </pc:spChg>
        <pc:spChg chg="del">
          <ac:chgData name="Nicky Wakim" userId="63a62853-8dd4-431b-8872-ecc2181a70d8" providerId="ADAL" clId="{88AEBF9D-5A98-5D2C-A60C-905B4F0F6AB9}" dt="2026-06-03T00:06:43.435" v="744" actId="478"/>
          <ac:spMkLst>
            <pc:docMk/>
            <pc:sldMk cId="2105346721" sldId="257"/>
            <ac:spMk id="19" creationId="{6FF195EB-D261-63A2-D8B9-3320CA4B236F}"/>
          </ac:spMkLst>
        </pc:spChg>
        <pc:spChg chg="del">
          <ac:chgData name="Nicky Wakim" userId="63a62853-8dd4-431b-8872-ecc2181a70d8" providerId="ADAL" clId="{88AEBF9D-5A98-5D2C-A60C-905B4F0F6AB9}" dt="2026-06-03T00:06:43.435" v="744" actId="478"/>
          <ac:spMkLst>
            <pc:docMk/>
            <pc:sldMk cId="2105346721" sldId="257"/>
            <ac:spMk id="20" creationId="{22D24240-A7C3-96C8-C30D-3476B084442C}"/>
          </ac:spMkLst>
        </pc:spChg>
      </pc:sldChg>
      <pc:sldChg chg="del">
        <pc:chgData name="Nicky Wakim" userId="63a62853-8dd4-431b-8872-ecc2181a70d8" providerId="ADAL" clId="{88AEBF9D-5A98-5D2C-A60C-905B4F0F6AB9}" dt="2026-06-03T00:09:46.506" v="779" actId="2696"/>
        <pc:sldMkLst>
          <pc:docMk/>
          <pc:sldMk cId="3978935957" sldId="259"/>
        </pc:sldMkLst>
      </pc:sldChg>
      <pc:sldChg chg="del">
        <pc:chgData name="Nicky Wakim" userId="63a62853-8dd4-431b-8872-ecc2181a70d8" providerId="ADAL" clId="{88AEBF9D-5A98-5D2C-A60C-905B4F0F6AB9}" dt="2026-06-03T21:05:38.368" v="784" actId="2696"/>
        <pc:sldMkLst>
          <pc:docMk/>
          <pc:sldMk cId="2537736449" sldId="261"/>
        </pc:sldMkLst>
      </pc:sldChg>
      <pc:sldChg chg="modSp mod">
        <pc:chgData name="Nicky Wakim" userId="63a62853-8dd4-431b-8872-ecc2181a70d8" providerId="ADAL" clId="{88AEBF9D-5A98-5D2C-A60C-905B4F0F6AB9}" dt="2026-06-03T00:10:06.338" v="783" actId="20577"/>
        <pc:sldMkLst>
          <pc:docMk/>
          <pc:sldMk cId="3172110852" sldId="262"/>
        </pc:sldMkLst>
        <pc:spChg chg="mod">
          <ac:chgData name="Nicky Wakim" userId="63a62853-8dd4-431b-8872-ecc2181a70d8" providerId="ADAL" clId="{88AEBF9D-5A98-5D2C-A60C-905B4F0F6AB9}" dt="2026-06-03T00:10:06.338" v="783" actId="20577"/>
          <ac:spMkLst>
            <pc:docMk/>
            <pc:sldMk cId="3172110852" sldId="262"/>
            <ac:spMk id="3" creationId="{F07F49C3-7962-DCFC-8D91-9D041D7898CD}"/>
          </ac:spMkLst>
        </pc:spChg>
      </pc:sldChg>
      <pc:sldChg chg="modSp add mod">
        <pc:chgData name="Nicky Wakim" userId="63a62853-8dd4-431b-8872-ecc2181a70d8" providerId="ADAL" clId="{88AEBF9D-5A98-5D2C-A60C-905B4F0F6AB9}" dt="2026-06-03T21:14:10.979" v="991" actId="20577"/>
        <pc:sldMkLst>
          <pc:docMk/>
          <pc:sldMk cId="2706038391" sldId="265"/>
        </pc:sldMkLst>
        <pc:spChg chg="mod">
          <ac:chgData name="Nicky Wakim" userId="63a62853-8dd4-431b-8872-ecc2181a70d8" providerId="ADAL" clId="{88AEBF9D-5A98-5D2C-A60C-905B4F0F6AB9}" dt="2026-06-03T21:14:10.979" v="991" actId="20577"/>
          <ac:spMkLst>
            <pc:docMk/>
            <pc:sldMk cId="2706038391" sldId="265"/>
            <ac:spMk id="3" creationId="{4E2A3A7B-5523-1F5B-B6A2-2C12460ABB7C}"/>
          </ac:spMkLst>
        </pc:spChg>
      </pc:sldChg>
      <pc:sldChg chg="add del">
        <pc:chgData name="Nicky Wakim" userId="63a62853-8dd4-431b-8872-ecc2181a70d8" providerId="ADAL" clId="{88AEBF9D-5A98-5D2C-A60C-905B4F0F6AB9}" dt="2026-06-03T00:09:45.479" v="778" actId="2696"/>
        <pc:sldMkLst>
          <pc:docMk/>
          <pc:sldMk cId="3737910894" sldId="266"/>
        </pc:sldMkLst>
      </pc:sldChg>
      <pc:sldChg chg="addSp delSp modSp new mod">
        <pc:chgData name="Nicky Wakim" userId="63a62853-8dd4-431b-8872-ecc2181a70d8" providerId="ADAL" clId="{88AEBF9D-5A98-5D2C-A60C-905B4F0F6AB9}" dt="2026-06-03T21:17:35.359" v="1022" actId="1076"/>
        <pc:sldMkLst>
          <pc:docMk/>
          <pc:sldMk cId="2625414403" sldId="267"/>
        </pc:sldMkLst>
        <pc:spChg chg="add del mod">
          <ac:chgData name="Nicky Wakim" userId="63a62853-8dd4-431b-8872-ecc2181a70d8" providerId="ADAL" clId="{88AEBF9D-5A98-5D2C-A60C-905B4F0F6AB9}" dt="2026-06-03T21:14:31.348" v="994" actId="478"/>
          <ac:spMkLst>
            <pc:docMk/>
            <pc:sldMk cId="2625414403" sldId="267"/>
            <ac:spMk id="3" creationId="{80640622-CD0A-12E1-2990-43DA118784DC}"/>
          </ac:spMkLst>
        </pc:spChg>
        <pc:spChg chg="add del mod">
          <ac:chgData name="Nicky Wakim" userId="63a62853-8dd4-431b-8872-ecc2181a70d8" providerId="ADAL" clId="{88AEBF9D-5A98-5D2C-A60C-905B4F0F6AB9}" dt="2026-06-03T21:15:24.216" v="1013" actId="478"/>
          <ac:spMkLst>
            <pc:docMk/>
            <pc:sldMk cId="2625414403" sldId="267"/>
            <ac:spMk id="4" creationId="{B2EFA23B-ECB3-AA31-C83D-2369F74E6BDA}"/>
          </ac:spMkLst>
        </pc:spChg>
        <pc:spChg chg="add del mod">
          <ac:chgData name="Nicky Wakim" userId="63a62853-8dd4-431b-8872-ecc2181a70d8" providerId="ADAL" clId="{88AEBF9D-5A98-5D2C-A60C-905B4F0F6AB9}" dt="2026-06-03T21:14:32.490" v="995" actId="478"/>
          <ac:spMkLst>
            <pc:docMk/>
            <pc:sldMk cId="2625414403" sldId="267"/>
            <ac:spMk id="5" creationId="{92C4BBCC-9CFE-34D2-C59C-0DFF773474F9}"/>
          </ac:spMkLst>
        </pc:spChg>
        <pc:spChg chg="add del mod">
          <ac:chgData name="Nicky Wakim" userId="63a62853-8dd4-431b-8872-ecc2181a70d8" providerId="ADAL" clId="{88AEBF9D-5A98-5D2C-A60C-905B4F0F6AB9}" dt="2026-06-03T21:14:33.557" v="996" actId="478"/>
          <ac:spMkLst>
            <pc:docMk/>
            <pc:sldMk cId="2625414403" sldId="267"/>
            <ac:spMk id="6" creationId="{37C5154C-91EF-E26E-E0CE-CE84D97B18DB}"/>
          </ac:spMkLst>
        </pc:spChg>
        <pc:spChg chg="add del mod">
          <ac:chgData name="Nicky Wakim" userId="63a62853-8dd4-431b-8872-ecc2181a70d8" providerId="ADAL" clId="{88AEBF9D-5A98-5D2C-A60C-905B4F0F6AB9}" dt="2026-06-03T21:15:23.135" v="1012" actId="478"/>
          <ac:spMkLst>
            <pc:docMk/>
            <pc:sldMk cId="2625414403" sldId="267"/>
            <ac:spMk id="7" creationId="{C6C53190-B4DC-F04A-D986-6390114E532C}"/>
          </ac:spMkLst>
        </pc:spChg>
        <pc:spChg chg="add del mod">
          <ac:chgData name="Nicky Wakim" userId="63a62853-8dd4-431b-8872-ecc2181a70d8" providerId="ADAL" clId="{88AEBF9D-5A98-5D2C-A60C-905B4F0F6AB9}" dt="2026-06-03T21:15:21.610" v="1011" actId="478"/>
          <ac:spMkLst>
            <pc:docMk/>
            <pc:sldMk cId="2625414403" sldId="267"/>
            <ac:spMk id="8" creationId="{F6C0ADBF-9EC9-378C-5C7A-CCC28BD7C592}"/>
          </ac:spMkLst>
        </pc:spChg>
        <pc:spChg chg="add mod">
          <ac:chgData name="Nicky Wakim" userId="63a62853-8dd4-431b-8872-ecc2181a70d8" providerId="ADAL" clId="{88AEBF9D-5A98-5D2C-A60C-905B4F0F6AB9}" dt="2026-06-03T21:16:44.525" v="1018" actId="14100"/>
          <ac:spMkLst>
            <pc:docMk/>
            <pc:sldMk cId="2625414403" sldId="267"/>
            <ac:spMk id="9" creationId="{21C2D89B-9296-E8FB-C3A6-4E9AD2D446DE}"/>
          </ac:spMkLst>
        </pc:spChg>
        <pc:spChg chg="add mod">
          <ac:chgData name="Nicky Wakim" userId="63a62853-8dd4-431b-8872-ecc2181a70d8" providerId="ADAL" clId="{88AEBF9D-5A98-5D2C-A60C-905B4F0F6AB9}" dt="2026-06-03T21:16:51.008" v="1021" actId="14100"/>
          <ac:spMkLst>
            <pc:docMk/>
            <pc:sldMk cId="2625414403" sldId="267"/>
            <ac:spMk id="10" creationId="{B954FECB-A05C-7063-0F69-60A9352C51EF}"/>
          </ac:spMkLst>
        </pc:spChg>
        <pc:spChg chg="add mod">
          <ac:chgData name="Nicky Wakim" userId="63a62853-8dd4-431b-8872-ecc2181a70d8" providerId="ADAL" clId="{88AEBF9D-5A98-5D2C-A60C-905B4F0F6AB9}" dt="2026-06-03T21:17:35.359" v="1022" actId="1076"/>
          <ac:spMkLst>
            <pc:docMk/>
            <pc:sldMk cId="2625414403" sldId="267"/>
            <ac:spMk id="11" creationId="{8E2F7161-B525-D777-225F-D6DFF6E74DF8}"/>
          </ac:spMkLst>
        </pc:spChg>
        <pc:spChg chg="add mod">
          <ac:chgData name="Nicky Wakim" userId="63a62853-8dd4-431b-8872-ecc2181a70d8" providerId="ADAL" clId="{88AEBF9D-5A98-5D2C-A60C-905B4F0F6AB9}" dt="2026-06-03T21:16:46.942" v="1019" actId="14100"/>
          <ac:spMkLst>
            <pc:docMk/>
            <pc:sldMk cId="2625414403" sldId="267"/>
            <ac:spMk id="12" creationId="{F05A0DDA-5AD8-2A70-1A1B-73CAF24C46FF}"/>
          </ac:spMkLst>
        </pc:spChg>
        <pc:spChg chg="add del mod">
          <ac:chgData name="Nicky Wakim" userId="63a62853-8dd4-431b-8872-ecc2181a70d8" providerId="ADAL" clId="{88AEBF9D-5A98-5D2C-A60C-905B4F0F6AB9}" dt="2026-06-03T21:15:08.536" v="1007" actId="478"/>
          <ac:spMkLst>
            <pc:docMk/>
            <pc:sldMk cId="2625414403" sldId="267"/>
            <ac:spMk id="13" creationId="{787C3586-6243-0905-6ECA-613D483F106F}"/>
          </ac:spMkLst>
        </pc:spChg>
        <pc:graphicFrameChg chg="add mod modGraphic">
          <ac:chgData name="Nicky Wakim" userId="63a62853-8dd4-431b-8872-ecc2181a70d8" providerId="ADAL" clId="{88AEBF9D-5A98-5D2C-A60C-905B4F0F6AB9}" dt="2026-06-03T00:09:36.853" v="777" actId="255"/>
          <ac:graphicFrameMkLst>
            <pc:docMk/>
            <pc:sldMk cId="2625414403" sldId="267"/>
            <ac:graphicFrameMk id="2" creationId="{B332585E-017F-9E15-2758-CE85F564217E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978BC-B06D-E54B-9425-EAE9C145D3AE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D2874-A4D8-8A4B-8E79-7C028EBF4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200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1D2874-A4D8-8A4B-8E79-7C028EBF4A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1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531563"/>
            <a:ext cx="2743200" cy="213886"/>
          </a:xfrm>
        </p:spPr>
        <p:txBody>
          <a:bodyPr/>
          <a:lstStyle>
            <a:lvl1pPr>
              <a:defRPr sz="2000"/>
            </a:lvl1pPr>
          </a:lstStyle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531563"/>
            <a:ext cx="4114800" cy="228599"/>
          </a:xfrm>
        </p:spPr>
        <p:txBody>
          <a:bodyPr/>
          <a:lstStyle>
            <a:lvl1pPr>
              <a:defRPr sz="20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6400" y="6553200"/>
            <a:ext cx="2743200" cy="228600"/>
          </a:xfrm>
        </p:spPr>
        <p:txBody>
          <a:bodyPr/>
          <a:lstStyle>
            <a:lvl1pPr>
              <a:defRPr sz="2000"/>
            </a:lvl1pPr>
          </a:lstStyle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580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524" y="139235"/>
            <a:ext cx="4898676" cy="107996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6524"/>
            <a:ext cx="6878288" cy="61086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524" y="1371600"/>
            <a:ext cx="4898676" cy="48736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2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49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590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27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644114"/>
            <a:ext cx="2743200" cy="213886"/>
          </a:xfrm>
        </p:spPr>
        <p:txBody>
          <a:bodyPr/>
          <a:lstStyle/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629400"/>
            <a:ext cx="4114800" cy="228599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9400"/>
            <a:ext cx="2743200" cy="228600"/>
          </a:xfrm>
        </p:spPr>
        <p:txBody>
          <a:bodyPr/>
          <a:lstStyle/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6F18001-00D6-3BE8-68F6-565FE1F256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9144000" cy="541324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631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644114"/>
            <a:ext cx="2743200" cy="213886"/>
          </a:xfrm>
        </p:spPr>
        <p:txBody>
          <a:bodyPr/>
          <a:lstStyle/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629400"/>
            <a:ext cx="4114800" cy="228599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9400"/>
            <a:ext cx="2743200" cy="228600"/>
          </a:xfrm>
        </p:spPr>
        <p:txBody>
          <a:bodyPr/>
          <a:lstStyle/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6F18001-00D6-3BE8-68F6-565FE1F256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9144000" cy="541324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589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644114"/>
            <a:ext cx="2743200" cy="213886"/>
          </a:xfrm>
        </p:spPr>
        <p:txBody>
          <a:bodyPr/>
          <a:lstStyle/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629400"/>
            <a:ext cx="4114800" cy="228599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9400"/>
            <a:ext cx="2743200" cy="228600"/>
          </a:xfrm>
        </p:spPr>
        <p:txBody>
          <a:bodyPr/>
          <a:lstStyle/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6F18001-00D6-3BE8-68F6-565FE1F256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9144000" cy="541324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069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8F0EB-5238-5235-DDAE-AB1A3FF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2FD258-D02C-F64E-8DF7-AB0A342C7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F45FAF-1189-C3B7-A3C8-860B4AC76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91A5DB-5AFD-F8DB-41E7-19DAE9959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7D44376-48AD-2396-851A-6B23130E0E1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52400" y="1143001"/>
            <a:ext cx="11887200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952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727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169988"/>
            <a:ext cx="5867400" cy="5006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169988"/>
            <a:ext cx="5867400" cy="5006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704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72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118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309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34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47321"/>
            <a:ext cx="11887200" cy="843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43000"/>
            <a:ext cx="91440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46416"/>
            <a:ext cx="2743200" cy="2138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16B26-9395-B44B-9BD0-B3EFFDF164FD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630002"/>
            <a:ext cx="4114800" cy="2285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629400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C1E06-89D1-9F49-BC02-D941019A9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93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stefvanbuuren.name/fimd/sec-reporting.html" TargetMode="Externa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FE014-80B3-5D44-5FBD-D73AE73027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Part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6C6849-6523-2E35-AA31-CF677AADA2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921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4446C-C69D-09D1-E58E-D17713F54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49E7E-02EA-808D-F0ED-4A1FA2A45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(5 minutes)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A3A7B-5523-1F5B-B6A2-2C12460AB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143000"/>
            <a:ext cx="11887200" cy="5715000"/>
          </a:xfrm>
        </p:spPr>
        <p:txBody>
          <a:bodyPr>
            <a:normAutofit/>
          </a:bodyPr>
          <a:lstStyle/>
          <a:p>
            <a:r>
              <a:rPr lang="en-US" dirty="0"/>
              <a:t>Using the </a:t>
            </a:r>
            <a:r>
              <a:rPr lang="en-US" b="1" dirty="0"/>
              <a:t>next page</a:t>
            </a:r>
            <a:r>
              <a:rPr lang="en-US" dirty="0"/>
              <a:t>, place up to 10 boxes on certain dogs</a:t>
            </a:r>
          </a:p>
          <a:p>
            <a:pPr lvl="1"/>
            <a:r>
              <a:rPr lang="en-US" dirty="0"/>
              <a:t>You may need to copy and paste to get more boxes</a:t>
            </a:r>
          </a:p>
          <a:p>
            <a:r>
              <a:rPr lang="en-US" dirty="0"/>
              <a:t>Pick two traits for the dogs according to your missing mechanism</a:t>
            </a:r>
          </a:p>
          <a:p>
            <a:pPr lvl="1"/>
            <a:r>
              <a:rPr lang="en-US" dirty="0"/>
              <a:t>If MCAR: Pick one trait that will have missing data</a:t>
            </a:r>
          </a:p>
          <a:p>
            <a:pPr lvl="1"/>
            <a:r>
              <a:rPr lang="en-US" dirty="0"/>
              <a:t>If MAR: two traits should have some observable relationship, but only one of them have missing values</a:t>
            </a:r>
          </a:p>
          <a:p>
            <a:pPr lvl="2"/>
            <a:r>
              <a:rPr lang="en-US" dirty="0"/>
              <a:t>Example: Fur color has missing information, when we condition on breed type (</a:t>
            </a:r>
            <a:r>
              <a:rPr lang="en-US" dirty="0" err="1"/>
              <a:t>terrior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If MNAR: one trait that is not related to observed values (of other traits)</a:t>
            </a:r>
          </a:p>
          <a:p>
            <a:r>
              <a:rPr lang="en-US" dirty="0"/>
              <a:t>Place semi-transparent boxes according to the missing mechanism you received</a:t>
            </a:r>
          </a:p>
        </p:txBody>
      </p:sp>
    </p:spTree>
    <p:extLst>
      <p:ext uri="{BB962C8B-B14F-4D97-AF65-F5344CB8AC3E}">
        <p14:creationId xmlns:p14="http://schemas.microsoft.com/office/powerpoint/2010/main" val="2706038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332585E-017F-9E15-2758-CE85F56421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260360"/>
              </p:ext>
            </p:extLst>
          </p:nvPr>
        </p:nvGraphicFramePr>
        <p:xfrm>
          <a:off x="145473" y="0"/>
          <a:ext cx="11901056" cy="6858008"/>
        </p:xfrm>
        <a:graphic>
          <a:graphicData uri="http://schemas.openxmlformats.org/drawingml/2006/table">
            <a:tbl>
              <a:tblPr/>
              <a:tblGrid>
                <a:gridCol w="684261">
                  <a:extLst>
                    <a:ext uri="{9D8B030D-6E8A-4147-A177-3AD203B41FA5}">
                      <a16:colId xmlns:a16="http://schemas.microsoft.com/office/drawing/2014/main" val="2717704137"/>
                    </a:ext>
                  </a:extLst>
                </a:gridCol>
                <a:gridCol w="2716040">
                  <a:extLst>
                    <a:ext uri="{9D8B030D-6E8A-4147-A177-3AD203B41FA5}">
                      <a16:colId xmlns:a16="http://schemas.microsoft.com/office/drawing/2014/main" val="2424946595"/>
                    </a:ext>
                  </a:extLst>
                </a:gridCol>
                <a:gridCol w="1700151">
                  <a:extLst>
                    <a:ext uri="{9D8B030D-6E8A-4147-A177-3AD203B41FA5}">
                      <a16:colId xmlns:a16="http://schemas.microsoft.com/office/drawing/2014/main" val="4100095348"/>
                    </a:ext>
                  </a:extLst>
                </a:gridCol>
                <a:gridCol w="1700151">
                  <a:extLst>
                    <a:ext uri="{9D8B030D-6E8A-4147-A177-3AD203B41FA5}">
                      <a16:colId xmlns:a16="http://schemas.microsoft.com/office/drawing/2014/main" val="3829646357"/>
                    </a:ext>
                  </a:extLst>
                </a:gridCol>
                <a:gridCol w="1700151">
                  <a:extLst>
                    <a:ext uri="{9D8B030D-6E8A-4147-A177-3AD203B41FA5}">
                      <a16:colId xmlns:a16="http://schemas.microsoft.com/office/drawing/2014/main" val="878829219"/>
                    </a:ext>
                  </a:extLst>
                </a:gridCol>
                <a:gridCol w="1700151">
                  <a:extLst>
                    <a:ext uri="{9D8B030D-6E8A-4147-A177-3AD203B41FA5}">
                      <a16:colId xmlns:a16="http://schemas.microsoft.com/office/drawing/2014/main" val="4000332703"/>
                    </a:ext>
                  </a:extLst>
                </a:gridCol>
                <a:gridCol w="1700151">
                  <a:extLst>
                    <a:ext uri="{9D8B030D-6E8A-4147-A177-3AD203B41FA5}">
                      <a16:colId xmlns:a16="http://schemas.microsoft.com/office/drawing/2014/main" val="2286147642"/>
                    </a:ext>
                  </a:extLst>
                </a:gridCol>
              </a:tblGrid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Dog ID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Breed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Length (in)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Speed (mph)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Social Score (1-10)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E6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Energy Level (1-10)</a:t>
                      </a:r>
                    </a:p>
                  </a:txBody>
                  <a:tcPr marL="0" marR="0" marT="5640" marB="5640" anchor="b">
                    <a:lnL w="9525" cap="flat" cmpd="sng" algn="ctr">
                      <a:solidFill>
                        <a:srgbClr val="00E6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E6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E6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Dominant Fur Color</a:t>
                      </a:r>
                    </a:p>
                  </a:txBody>
                  <a:tcPr marL="0" marR="0" marT="19050" marB="19050" anchor="b">
                    <a:lnL w="9525" cap="flat" cmpd="sng" algn="ctr">
                      <a:solidFill>
                        <a:srgbClr val="00E6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E6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E6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0987487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Affenpinscher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11.2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14.5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6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7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Black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0487403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2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Affenpinscher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10.5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13.2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6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Gray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8403261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3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Affenpinscher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11.8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15.1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7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Black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1535176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4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Affenpinscher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9.8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12.8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6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6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Gray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8670471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Affenpinscher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10.9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14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4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7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Black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0173764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6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Bichon Frise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10.1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11.5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9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White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0280536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7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Bichon Frise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11.4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12.8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10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6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White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9422792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Bichon Frise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9.5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10.2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White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9138893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9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Bichon Frise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10.8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12.1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9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6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White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071001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10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Bichon Frise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11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11.9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10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White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2342732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11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Boston Terrier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15.5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18.2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7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Black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5664789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12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Boston Terrier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16.8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19.5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7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Brown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3342890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13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Boston Terrier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14.2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16.9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9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6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Black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9449656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14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Boston Terrier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17.5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7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Black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6921216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Boston Terrier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16.1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18.8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Brown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027908"/>
                  </a:ext>
                </a:extLst>
              </a:tr>
              <a:tr h="29817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16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Cavalier King Charles Spaniel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12.5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15.4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9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Brown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7237400"/>
                  </a:ext>
                </a:extLst>
              </a:tr>
              <a:tr h="29817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17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Cavalier King Charles Spaniel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13.2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16.2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10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6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White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6234229"/>
                  </a:ext>
                </a:extLst>
              </a:tr>
              <a:tr h="29817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Cavalier King Charles Spaniel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11.9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14.8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9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Black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8268340"/>
                  </a:ext>
                </a:extLst>
              </a:tr>
              <a:tr h="29817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19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Cavalier King Charles Spaniel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13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15.9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4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Red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8359849"/>
                  </a:ext>
                </a:extLst>
              </a:tr>
              <a:tr h="29817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20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Cavalier King Charles Spaniel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12.3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15.1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10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Brown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8603580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21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Chihuahua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7.5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11.2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4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6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Tan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963736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22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Chihuahua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8.2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12.5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7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Brown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43717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23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Chihuahua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6.8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10.1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3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White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8037822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24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Chihuahua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7.9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11.8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6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>
                          <a:effectLst/>
                        </a:rPr>
                        <a:t>Black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920613"/>
                  </a:ext>
                </a:extLst>
              </a:tr>
              <a:tr h="255578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25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Chihuahua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7.1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10.6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>
                          <a:effectLst/>
                        </a:rPr>
                        <a:t>4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7</a:t>
                      </a:r>
                    </a:p>
                  </a:txBody>
                  <a:tcPr marL="8460" marR="8460" marT="5640" marB="564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400" dirty="0">
                          <a:effectLst/>
                        </a:rPr>
                        <a:t>Cream</a:t>
                      </a:r>
                    </a:p>
                  </a:txBody>
                  <a:tcPr marL="28575" marR="28575" marT="19050" marB="1905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7495796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21C2D89B-9296-E8FB-C3A6-4E9AD2D446DE}"/>
              </a:ext>
            </a:extLst>
          </p:cNvPr>
          <p:cNvSpPr/>
          <p:nvPr/>
        </p:nvSpPr>
        <p:spPr>
          <a:xfrm>
            <a:off x="6831623" y="1275451"/>
            <a:ext cx="1780271" cy="298905"/>
          </a:xfrm>
          <a:prstGeom prst="rect">
            <a:avLst/>
          </a:prstGeom>
          <a:solidFill>
            <a:srgbClr val="C234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54FECB-A05C-7063-0F69-60A9352C51EF}"/>
              </a:ext>
            </a:extLst>
          </p:cNvPr>
          <p:cNvSpPr/>
          <p:nvPr/>
        </p:nvSpPr>
        <p:spPr>
          <a:xfrm>
            <a:off x="6937132" y="6631783"/>
            <a:ext cx="1674764" cy="298905"/>
          </a:xfrm>
          <a:prstGeom prst="rect">
            <a:avLst/>
          </a:prstGeom>
          <a:solidFill>
            <a:srgbClr val="C234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2F7161-B525-D777-225F-D6DFF6E74DF8}"/>
              </a:ext>
            </a:extLst>
          </p:cNvPr>
          <p:cNvSpPr/>
          <p:nvPr/>
        </p:nvSpPr>
        <p:spPr>
          <a:xfrm>
            <a:off x="6937131" y="6075788"/>
            <a:ext cx="1797625" cy="298905"/>
          </a:xfrm>
          <a:prstGeom prst="rect">
            <a:avLst/>
          </a:prstGeom>
          <a:solidFill>
            <a:srgbClr val="C234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5A0DDA-5AD8-2A70-1A1B-73CAF24C46FF}"/>
              </a:ext>
            </a:extLst>
          </p:cNvPr>
          <p:cNvSpPr/>
          <p:nvPr/>
        </p:nvSpPr>
        <p:spPr>
          <a:xfrm>
            <a:off x="6937131" y="5592474"/>
            <a:ext cx="1692118" cy="298905"/>
          </a:xfrm>
          <a:prstGeom prst="rect">
            <a:avLst/>
          </a:prstGeom>
          <a:solidFill>
            <a:srgbClr val="C234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414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B0EE8D-3561-2543-7B71-9E30F8684D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09" b="25506"/>
          <a:stretch/>
        </p:blipFill>
        <p:spPr>
          <a:xfrm>
            <a:off x="0" y="1"/>
            <a:ext cx="796971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496C2E-FA9D-E6DA-51AA-788C995ECB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4" t="73866" r="49034"/>
          <a:stretch/>
        </p:blipFill>
        <p:spPr>
          <a:xfrm>
            <a:off x="7969719" y="0"/>
            <a:ext cx="3888606" cy="25356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6AA951-4919-CC26-41AA-5A501A813E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08" t="73866"/>
          <a:stretch/>
        </p:blipFill>
        <p:spPr>
          <a:xfrm>
            <a:off x="7969718" y="2304608"/>
            <a:ext cx="3888606" cy="25356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DCA476-AED1-3CF2-E418-821B94DCDA52}"/>
              </a:ext>
            </a:extLst>
          </p:cNvPr>
          <p:cNvSpPr txBox="1"/>
          <p:nvPr/>
        </p:nvSpPr>
        <p:spPr>
          <a:xfrm>
            <a:off x="9050482" y="5330536"/>
            <a:ext cx="2256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reference of dogs!</a:t>
            </a:r>
          </a:p>
        </p:txBody>
      </p:sp>
    </p:spTree>
    <p:extLst>
      <p:ext uri="{BB962C8B-B14F-4D97-AF65-F5344CB8AC3E}">
        <p14:creationId xmlns:p14="http://schemas.microsoft.com/office/powerpoint/2010/main" val="2105346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92405-8F3A-CA04-491E-AA0CC206F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Come together as a group (10 minutes)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3951D-11FA-3C10-B269-93013B0123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399" y="1139952"/>
            <a:ext cx="11956181" cy="5413248"/>
          </a:xfrm>
        </p:spPr>
        <p:txBody>
          <a:bodyPr/>
          <a:lstStyle/>
          <a:p>
            <a:r>
              <a:rPr lang="en-US" dirty="0"/>
              <a:t>Can your group figure out the mechanism of missing dogs?</a:t>
            </a:r>
          </a:p>
          <a:p>
            <a:pPr lvl="1"/>
            <a:r>
              <a:rPr lang="en-US" dirty="0"/>
              <a:t>You can use any qualities observed in the full picture</a:t>
            </a:r>
          </a:p>
          <a:p>
            <a:r>
              <a:rPr lang="en-US" dirty="0"/>
              <a:t>Can your group determine the trait (or if there is a trait) that you used to identify missing dogs?</a:t>
            </a:r>
          </a:p>
          <a:p>
            <a:r>
              <a:rPr lang="en-US" dirty="0"/>
              <a:t>If your dog data ignorable or non-ignorable?</a:t>
            </a:r>
          </a:p>
          <a:p>
            <a:r>
              <a:rPr lang="en-US" dirty="0"/>
              <a:t>Can you impute the missing dogs?</a:t>
            </a:r>
          </a:p>
          <a:p>
            <a:r>
              <a:rPr lang="en-US" dirty="0"/>
              <a:t>How would you approach these data?</a:t>
            </a:r>
          </a:p>
        </p:txBody>
      </p:sp>
    </p:spTree>
    <p:extLst>
      <p:ext uri="{BB962C8B-B14F-4D97-AF65-F5344CB8AC3E}">
        <p14:creationId xmlns:p14="http://schemas.microsoft.com/office/powerpoint/2010/main" val="2847282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9A342-45D8-03CF-7535-CBE1E34AE5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Part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F6E50B-B4CF-7AE4-C032-BB9D158D05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364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3173-77A4-9F4D-7513-1FE1D697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what you know (15 minutes)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F49C3-7962-DCFC-8D91-9D041D7898C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11887200" cy="541324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Read </a:t>
            </a:r>
            <a:r>
              <a:rPr lang="en-US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following page on reporting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/>
              <a:t>in the Van </a:t>
            </a:r>
            <a:r>
              <a:rPr lang="en-US" dirty="0" err="1"/>
              <a:t>Buuren</a:t>
            </a:r>
            <a:r>
              <a:rPr lang="en-US" dirty="0"/>
              <a:t> online textbook</a:t>
            </a:r>
          </a:p>
          <a:p>
            <a:pPr lvl="1"/>
            <a:r>
              <a:rPr lang="en-US" dirty="0"/>
              <a:t>5-10 minutes reading</a:t>
            </a:r>
          </a:p>
          <a:p>
            <a:pPr lvl="1"/>
            <a:endParaRPr lang="en-US" dirty="0"/>
          </a:p>
          <a:p>
            <a:r>
              <a:rPr lang="en-US" dirty="0"/>
              <a:t>Using the guidelines 1-3 and the template, construct a paragraph to report on missing data of the length of dogs!</a:t>
            </a:r>
          </a:p>
          <a:p>
            <a:pPr lvl="1"/>
            <a:r>
              <a:rPr lang="en-US" dirty="0"/>
              <a:t>Can do this as a group for each missing mechanism</a:t>
            </a:r>
          </a:p>
          <a:p>
            <a:endParaRPr lang="en-US" dirty="0"/>
          </a:p>
          <a:p>
            <a:r>
              <a:rPr lang="en-US" dirty="0"/>
              <a:t>Things you might include:</a:t>
            </a:r>
          </a:p>
          <a:p>
            <a:pPr lvl="1"/>
            <a:r>
              <a:rPr lang="en-US" b="0" i="0" dirty="0">
                <a:effectLst/>
                <a:highlight>
                  <a:srgbClr val="FFFFFF"/>
                </a:highlight>
              </a:rPr>
              <a:t>In total ____ out of </a:t>
            </a:r>
            <a:r>
              <a:rPr lang="en-US" b="0" i="0">
                <a:effectLst/>
                <a:highlight>
                  <a:srgbClr val="FFFFFF"/>
                </a:highlight>
              </a:rPr>
              <a:t>25 dogs (____%) </a:t>
            </a:r>
            <a:r>
              <a:rPr lang="en-US" b="0" i="0" dirty="0">
                <a:effectLst/>
                <a:highlight>
                  <a:srgbClr val="FFFFFF"/>
                </a:highlight>
              </a:rPr>
              <a:t>were incomplete. </a:t>
            </a:r>
          </a:p>
          <a:p>
            <a:pPr lvl="1"/>
            <a:r>
              <a:rPr lang="en-US" b="0" i="0" dirty="0">
                <a:effectLst/>
                <a:highlight>
                  <a:srgbClr val="FFFFFF"/>
                </a:highlight>
              </a:rPr>
              <a:t>1-2 sentences for why missing data (</a:t>
            </a:r>
            <a:r>
              <a:rPr lang="en-US" dirty="0">
                <a:highlight>
                  <a:srgbClr val="FFFFFF"/>
                </a:highlight>
              </a:rPr>
              <a:t>you made need to make up a story)</a:t>
            </a:r>
          </a:p>
          <a:p>
            <a:pPr lvl="1"/>
            <a:r>
              <a:rPr lang="en-US" b="0" i="0" dirty="0">
                <a:effectLst/>
                <a:highlight>
                  <a:srgbClr val="FFFFFF"/>
                </a:highlight>
              </a:rPr>
              <a:t>We determined the data were _____ (missing mechanism and </a:t>
            </a:r>
            <a:r>
              <a:rPr lang="en-US" b="0" i="0" dirty="0" err="1">
                <a:effectLst/>
                <a:highlight>
                  <a:srgbClr val="FFFFFF"/>
                </a:highlight>
              </a:rPr>
              <a:t>ignorability</a:t>
            </a:r>
            <a:r>
              <a:rPr lang="en-US" b="0" i="0" dirty="0">
                <a:effectLst/>
                <a:highlight>
                  <a:srgbClr val="FFFFFF"/>
                </a:highlight>
              </a:rPr>
              <a:t>)</a:t>
            </a:r>
          </a:p>
          <a:p>
            <a:pPr lvl="1"/>
            <a:r>
              <a:rPr lang="en-US" dirty="0">
                <a:highlight>
                  <a:srgbClr val="FFFFFF"/>
                </a:highlight>
              </a:rPr>
              <a:t>How would you handle the missing data?</a:t>
            </a:r>
            <a:endParaRPr lang="en-US" b="0" i="0" dirty="0">
              <a:effectLst/>
              <a:highlight>
                <a:srgbClr val="FFFFFF"/>
              </a:highlight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110852"/>
      </p:ext>
    </p:extLst>
  </p:cSld>
  <p:clrMapOvr>
    <a:masterClrMapping/>
  </p:clrMapOvr>
</p:sld>
</file>

<file path=ppt/theme/theme1.xml><?xml version="1.0" encoding="utf-8"?>
<a:theme xmlns:a="http://schemas.openxmlformats.org/drawingml/2006/main" name="BSTA_513_Theme">
  <a:themeElements>
    <a:clrScheme name="Custom 7">
      <a:dk1>
        <a:srgbClr val="000000"/>
      </a:dk1>
      <a:lt1>
        <a:srgbClr val="FFFFFF"/>
      </a:lt1>
      <a:dk2>
        <a:srgbClr val="C2342F"/>
      </a:dk2>
      <a:lt2>
        <a:srgbClr val="E7E6E6"/>
      </a:lt2>
      <a:accent1>
        <a:srgbClr val="4472C4"/>
      </a:accent1>
      <a:accent2>
        <a:srgbClr val="ED7D31"/>
      </a:accent2>
      <a:accent3>
        <a:srgbClr val="D6285E"/>
      </a:accent3>
      <a:accent4>
        <a:srgbClr val="F6C34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STA_513_Theme" id="{667BDAAD-210B-874D-8257-528D31F921D1}" vid="{B5D7485F-E49E-8C4D-A126-301567E447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BSTA_513_Theme</Template>
  <TotalTime>2808</TotalTime>
  <Words>529</Words>
  <Application>Microsoft Macintosh PowerPoint</Application>
  <PresentationFormat>Widescreen</PresentationFormat>
  <Paragraphs>214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BSTA_513_Theme</vt:lpstr>
      <vt:lpstr>Part 1</vt:lpstr>
      <vt:lpstr>Activity (5 minutes)</vt:lpstr>
      <vt:lpstr>PowerPoint Presentation</vt:lpstr>
      <vt:lpstr>PowerPoint Presentation</vt:lpstr>
      <vt:lpstr>Come together as a group (10 minutes)</vt:lpstr>
      <vt:lpstr>Part 2</vt:lpstr>
      <vt:lpstr>Reporting what you know (15 minutes)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Nicky Wakim</dc:creator>
  <cp:lastModifiedBy>Nicky Wakim</cp:lastModifiedBy>
  <cp:revision>3</cp:revision>
  <dcterms:created xsi:type="dcterms:W3CDTF">2024-04-29T19:06:16Z</dcterms:created>
  <dcterms:modified xsi:type="dcterms:W3CDTF">2026-06-03T21:17:45Z</dcterms:modified>
</cp:coreProperties>
</file>