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9"/>
  </p:notesMasterIdLst>
  <p:sldIdLst>
    <p:sldId id="263" r:id="rId2"/>
    <p:sldId id="261" r:id="rId3"/>
    <p:sldId id="259" r:id="rId4"/>
    <p:sldId id="257" r:id="rId5"/>
    <p:sldId id="260" r:id="rId6"/>
    <p:sldId id="264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2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DA571-8311-B84A-8DE5-52CC601719C2}" v="13" dt="2025-06-01T22:39:05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4"/>
    <p:restoredTop sz="96197"/>
  </p:normalViewPr>
  <p:slideViewPr>
    <p:cSldViewPr snapToGrid="0">
      <p:cViewPr varScale="1">
        <p:scale>
          <a:sx n="152" d="100"/>
          <a:sy n="152" d="100"/>
        </p:scale>
        <p:origin x="7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y Wakim" userId="63a62853-8dd4-431b-8872-ecc2181a70d8" providerId="ADAL" clId="{E3D25C46-8FD1-A44F-85DA-38FB5F4E25B5}"/>
    <pc:docChg chg="modSld">
      <pc:chgData name="Nicky Wakim" userId="63a62853-8dd4-431b-8872-ecc2181a70d8" providerId="ADAL" clId="{E3D25C46-8FD1-A44F-85DA-38FB5F4E25B5}" dt="2025-06-02T21:21:39.711" v="6" actId="20577"/>
      <pc:docMkLst>
        <pc:docMk/>
      </pc:docMkLst>
      <pc:sldChg chg="modSp mod">
        <pc:chgData name="Nicky Wakim" userId="63a62853-8dd4-431b-8872-ecc2181a70d8" providerId="ADAL" clId="{E3D25C46-8FD1-A44F-85DA-38FB5F4E25B5}" dt="2025-06-02T21:15:53.392" v="1" actId="1076"/>
        <pc:sldMkLst>
          <pc:docMk/>
          <pc:sldMk cId="2105346721" sldId="257"/>
        </pc:sldMkLst>
        <pc:spChg chg="mod">
          <ac:chgData name="Nicky Wakim" userId="63a62853-8dd4-431b-8872-ecc2181a70d8" providerId="ADAL" clId="{E3D25C46-8FD1-A44F-85DA-38FB5F4E25B5}" dt="2025-06-02T21:15:53.392" v="1" actId="1076"/>
          <ac:spMkLst>
            <pc:docMk/>
            <pc:sldMk cId="2105346721" sldId="257"/>
            <ac:spMk id="16" creationId="{0CD43DB0-92BA-13DE-673B-4B75E5085D1A}"/>
          </ac:spMkLst>
        </pc:spChg>
      </pc:sldChg>
      <pc:sldChg chg="modSp mod">
        <pc:chgData name="Nicky Wakim" userId="63a62853-8dd4-431b-8872-ecc2181a70d8" providerId="ADAL" clId="{E3D25C46-8FD1-A44F-85DA-38FB5F4E25B5}" dt="2025-06-02T21:21:39.711" v="6" actId="20577"/>
        <pc:sldMkLst>
          <pc:docMk/>
          <pc:sldMk cId="2847282807" sldId="260"/>
        </pc:sldMkLst>
        <pc:spChg chg="mod">
          <ac:chgData name="Nicky Wakim" userId="63a62853-8dd4-431b-8872-ecc2181a70d8" providerId="ADAL" clId="{E3D25C46-8FD1-A44F-85DA-38FB5F4E25B5}" dt="2025-06-02T21:21:39.711" v="6" actId="20577"/>
          <ac:spMkLst>
            <pc:docMk/>
            <pc:sldMk cId="2847282807" sldId="260"/>
            <ac:spMk id="3" creationId="{18F3951D-11FA-3C10-B269-93013B0123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78BC-B06D-E54B-9425-EAE9C145D3AE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D2874-A4D8-8A4B-8E79-7C028EBF4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0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1D2874-A4D8-8A4B-8E79-7C028EBF4A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83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1D2874-A4D8-8A4B-8E79-7C028EBF4A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531563"/>
            <a:ext cx="2743200" cy="213886"/>
          </a:xfrm>
        </p:spPr>
        <p:txBody>
          <a:bodyPr/>
          <a:lstStyle>
            <a:lvl1pPr>
              <a:defRPr sz="2000"/>
            </a:lvl1pPr>
          </a:lstStyle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31563"/>
            <a:ext cx="4114800" cy="228599"/>
          </a:xfrm>
        </p:spPr>
        <p:txBody>
          <a:bodyPr/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553200"/>
            <a:ext cx="2743200" cy="228600"/>
          </a:xfrm>
        </p:spPr>
        <p:txBody>
          <a:bodyPr/>
          <a:lstStyle>
            <a:lvl1pPr>
              <a:defRPr sz="2000"/>
            </a:lvl1pPr>
          </a:lstStyle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80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24" y="139235"/>
            <a:ext cx="4898676" cy="107996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6524"/>
            <a:ext cx="6878288" cy="61086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524" y="1371600"/>
            <a:ext cx="4898676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49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90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27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44114"/>
            <a:ext cx="2743200" cy="213886"/>
          </a:xfrm>
        </p:spPr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5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6F18001-00D6-3BE8-68F6-565FE1F256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400" y="1139952"/>
            <a:ext cx="9144000" cy="541324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31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44114"/>
            <a:ext cx="2743200" cy="213886"/>
          </a:xfrm>
        </p:spPr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5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6F18001-00D6-3BE8-68F6-565FE1F256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400" y="1139952"/>
            <a:ext cx="9144000" cy="541324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8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644114"/>
            <a:ext cx="2743200" cy="213886"/>
          </a:xfrm>
        </p:spPr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29400"/>
            <a:ext cx="4114800" cy="2285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629400"/>
            <a:ext cx="2743200" cy="228600"/>
          </a:xfrm>
        </p:spPr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6F18001-00D6-3BE8-68F6-565FE1F256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400" y="1139952"/>
            <a:ext cx="9144000" cy="541324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6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8F0EB-5238-5235-DDAE-AB1A3FFB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FD258-D02C-F64E-8DF7-AB0A342C7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F45FAF-1189-C3B7-A3C8-860B4AC7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1A5DB-5AFD-F8DB-41E7-19DAE995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7D44376-48AD-2396-851A-6B23130E0E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2400" y="1143001"/>
            <a:ext cx="11887200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95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2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69988"/>
            <a:ext cx="5867400" cy="5006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69988"/>
            <a:ext cx="5867400" cy="5006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0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7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1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3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47321"/>
            <a:ext cx="11887200" cy="843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91440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46416"/>
            <a:ext cx="2743200" cy="213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6B26-9395-B44B-9BD0-B3EFFDF164FD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30002"/>
            <a:ext cx="4114800" cy="228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629400"/>
            <a:ext cx="2743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C1E06-89D1-9F49-BC02-D941019A9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efvanbuuren.name/fimd/sec-reporting.html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FE014-80B3-5D44-5FBD-D73AE73027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C6849-6523-2E35-AA31-CF677AADA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2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B0EE8D-3561-2543-7B71-9E30F8684D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09" b="25506"/>
          <a:stretch/>
        </p:blipFill>
        <p:spPr>
          <a:xfrm>
            <a:off x="0" y="1"/>
            <a:ext cx="7969718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496C2E-FA9D-E6DA-51AA-788C995ECB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4" t="73866" r="49034"/>
          <a:stretch/>
        </p:blipFill>
        <p:spPr>
          <a:xfrm>
            <a:off x="7969719" y="0"/>
            <a:ext cx="3888606" cy="25356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6AA951-4919-CC26-41AA-5A501A813E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208" t="73866"/>
          <a:stretch/>
        </p:blipFill>
        <p:spPr>
          <a:xfrm>
            <a:off x="7969718" y="2304608"/>
            <a:ext cx="3888606" cy="253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3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62261-58CC-C627-0A5C-19DD16ABB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(5 minutes)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3DE3D-2867-A3FA-AD9E-C894718DE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143000"/>
            <a:ext cx="11887200" cy="5715000"/>
          </a:xfrm>
        </p:spPr>
        <p:txBody>
          <a:bodyPr>
            <a:normAutofit fontScale="92500"/>
          </a:bodyPr>
          <a:lstStyle/>
          <a:p>
            <a:r>
              <a:rPr lang="en-US" dirty="0"/>
              <a:t>Using the </a:t>
            </a:r>
            <a:r>
              <a:rPr lang="en-US" b="1" dirty="0"/>
              <a:t>next page</a:t>
            </a:r>
            <a:r>
              <a:rPr lang="en-US" dirty="0"/>
              <a:t>, place up to 15 boxes on certain dog breeds</a:t>
            </a:r>
          </a:p>
          <a:p>
            <a:pPr lvl="1"/>
            <a:r>
              <a:rPr lang="en-US" dirty="0"/>
              <a:t>You may need to copy and paste to get more boxes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Our variable with missing data is length of the dog</a:t>
            </a:r>
          </a:p>
          <a:p>
            <a:pPr lvl="1"/>
            <a:r>
              <a:rPr lang="en-US" dirty="0"/>
              <a:t>You may use </a:t>
            </a:r>
            <a:r>
              <a:rPr lang="en-US" b="1" dirty="0"/>
              <a:t>any other trait </a:t>
            </a:r>
            <a:r>
              <a:rPr lang="en-US" dirty="0"/>
              <a:t>to determine if the measured dog’s length is missing</a:t>
            </a:r>
          </a:p>
          <a:p>
            <a:pPr lvl="1"/>
            <a:endParaRPr lang="en-US" dirty="0"/>
          </a:p>
          <a:p>
            <a:r>
              <a:rPr lang="en-US" dirty="0"/>
              <a:t>Place semi-transparent boxes according to the missing mechanism you received</a:t>
            </a:r>
          </a:p>
          <a:p>
            <a:pPr lvl="1"/>
            <a:r>
              <a:rPr lang="en-US" dirty="0"/>
              <a:t>Remember, the only missing variable for those dogs is length!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Examples of traits </a:t>
            </a:r>
          </a:p>
          <a:p>
            <a:pPr lvl="1"/>
            <a:r>
              <a:rPr lang="en-US" dirty="0"/>
              <a:t>Observable: Brown fur, long fur, breed name starts with “N”</a:t>
            </a:r>
          </a:p>
          <a:p>
            <a:pPr lvl="1"/>
            <a:r>
              <a:rPr lang="en-US" dirty="0"/>
              <a:t>Unobservable: Energetic breed, breed that I’ve owned, breed I’ve seen at the park, dogs I don’t like (could be all), length itself!</a:t>
            </a:r>
          </a:p>
        </p:txBody>
      </p:sp>
    </p:spTree>
    <p:extLst>
      <p:ext uri="{BB962C8B-B14F-4D97-AF65-F5344CB8AC3E}">
        <p14:creationId xmlns:p14="http://schemas.microsoft.com/office/powerpoint/2010/main" val="397893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B0EE8D-3561-2543-7B71-9E30F8684D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09" b="25506"/>
          <a:stretch/>
        </p:blipFill>
        <p:spPr>
          <a:xfrm>
            <a:off x="0" y="1"/>
            <a:ext cx="7969718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496C2E-FA9D-E6DA-51AA-788C995ECB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4" t="73866" r="49034"/>
          <a:stretch/>
        </p:blipFill>
        <p:spPr>
          <a:xfrm>
            <a:off x="7969719" y="0"/>
            <a:ext cx="3888606" cy="25356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6AA951-4919-CC26-41AA-5A501A813E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208" t="73866"/>
          <a:stretch/>
        </p:blipFill>
        <p:spPr>
          <a:xfrm>
            <a:off x="7969718" y="2304608"/>
            <a:ext cx="3888606" cy="253561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C1239DC-2282-3DAF-8799-FF8AEDD92194}"/>
              </a:ext>
            </a:extLst>
          </p:cNvPr>
          <p:cNvSpPr/>
          <p:nvPr/>
        </p:nvSpPr>
        <p:spPr>
          <a:xfrm>
            <a:off x="8035492" y="4782250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D43DB0-92BA-13DE-673B-4B75E5085D1A}"/>
              </a:ext>
            </a:extLst>
          </p:cNvPr>
          <p:cNvSpPr/>
          <p:nvPr/>
        </p:nvSpPr>
        <p:spPr>
          <a:xfrm>
            <a:off x="8980372" y="3552423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2859AE-B6E4-0118-D8AE-6C4EF016BBBC}"/>
              </a:ext>
            </a:extLst>
          </p:cNvPr>
          <p:cNvSpPr/>
          <p:nvPr/>
        </p:nvSpPr>
        <p:spPr>
          <a:xfrm>
            <a:off x="8277500" y="4956422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B8C0A4-0FB7-93B4-1FBB-817A9E6D1E9C}"/>
              </a:ext>
            </a:extLst>
          </p:cNvPr>
          <p:cNvSpPr/>
          <p:nvPr/>
        </p:nvSpPr>
        <p:spPr>
          <a:xfrm>
            <a:off x="8187892" y="4934650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F195EB-D261-63A2-D8B9-3320CA4B236F}"/>
              </a:ext>
            </a:extLst>
          </p:cNvPr>
          <p:cNvSpPr/>
          <p:nvPr/>
        </p:nvSpPr>
        <p:spPr>
          <a:xfrm>
            <a:off x="8340292" y="5087050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D24240-A7C3-96C8-C30D-3476B084442C}"/>
              </a:ext>
            </a:extLst>
          </p:cNvPr>
          <p:cNvSpPr/>
          <p:nvPr/>
        </p:nvSpPr>
        <p:spPr>
          <a:xfrm>
            <a:off x="8492692" y="5239450"/>
            <a:ext cx="933649" cy="1073885"/>
          </a:xfrm>
          <a:prstGeom prst="rect">
            <a:avLst/>
          </a:prstGeom>
          <a:solidFill>
            <a:srgbClr val="D6285E">
              <a:alpha val="21569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4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2405-8F3A-CA04-491E-AA0CC206F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Come together as a group (10 minutes)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951D-11FA-3C10-B269-93013B01236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399" y="1139952"/>
            <a:ext cx="11956181" cy="5413248"/>
          </a:xfrm>
        </p:spPr>
        <p:txBody>
          <a:bodyPr/>
          <a:lstStyle/>
          <a:p>
            <a:r>
              <a:rPr lang="en-US" dirty="0"/>
              <a:t>Can your group figure out the mechanism of missing dogs?</a:t>
            </a:r>
          </a:p>
          <a:p>
            <a:pPr lvl="1"/>
            <a:r>
              <a:rPr lang="en-US" dirty="0"/>
              <a:t>You can use any qualities observed in the full picture</a:t>
            </a:r>
          </a:p>
          <a:p>
            <a:r>
              <a:rPr lang="en-US" dirty="0"/>
              <a:t>Can your group determine the trait (or if there is a trait) that you used to identify missing dogs?</a:t>
            </a:r>
          </a:p>
          <a:p>
            <a:r>
              <a:rPr lang="en-US" dirty="0"/>
              <a:t>If your dog data ignorable or non-ignorable?</a:t>
            </a:r>
          </a:p>
          <a:p>
            <a:r>
              <a:rPr lang="en-US" dirty="0"/>
              <a:t>Can you impute the missing dogs?</a:t>
            </a:r>
          </a:p>
          <a:p>
            <a:r>
              <a:rPr lang="en-US" dirty="0"/>
              <a:t>How would you approach these data?</a:t>
            </a:r>
          </a:p>
        </p:txBody>
      </p:sp>
    </p:spTree>
    <p:extLst>
      <p:ext uri="{BB962C8B-B14F-4D97-AF65-F5344CB8AC3E}">
        <p14:creationId xmlns:p14="http://schemas.microsoft.com/office/powerpoint/2010/main" val="284728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9A342-45D8-03CF-7535-CBE1E34AE5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6E50B-B4CF-7AE4-C032-BB9D158D05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64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3173-77A4-9F4D-7513-1FE1D6970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what you know (15 minutes)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F49C3-7962-DCFC-8D91-9D041D7898C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400" y="1139952"/>
            <a:ext cx="11887200" cy="541324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Read </a:t>
            </a:r>
            <a:r>
              <a:rPr lang="en-US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following page on reporting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in the Van </a:t>
            </a:r>
            <a:r>
              <a:rPr lang="en-US" dirty="0" err="1"/>
              <a:t>Buuren</a:t>
            </a:r>
            <a:r>
              <a:rPr lang="en-US" dirty="0"/>
              <a:t> online textbook</a:t>
            </a:r>
          </a:p>
          <a:p>
            <a:pPr lvl="1"/>
            <a:r>
              <a:rPr lang="en-US" dirty="0"/>
              <a:t>5-10 minutes reading</a:t>
            </a:r>
          </a:p>
          <a:p>
            <a:pPr lvl="1"/>
            <a:endParaRPr lang="en-US" dirty="0"/>
          </a:p>
          <a:p>
            <a:r>
              <a:rPr lang="en-US" dirty="0"/>
              <a:t>Using the guidelines 1-3 and the template, construct a paragraph to report on missing data of the length of dogs!</a:t>
            </a:r>
          </a:p>
          <a:p>
            <a:pPr lvl="1"/>
            <a:r>
              <a:rPr lang="en-US" dirty="0"/>
              <a:t>Can do this as a group for each missing mechanism</a:t>
            </a:r>
          </a:p>
          <a:p>
            <a:endParaRPr lang="en-US" dirty="0"/>
          </a:p>
          <a:p>
            <a:r>
              <a:rPr lang="en-US" dirty="0"/>
              <a:t>Things you might include: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In total ____ out of 61 dog breeds (____%) were incomplete.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1-2 sentences for why missing data (</a:t>
            </a:r>
            <a:r>
              <a:rPr lang="en-US" dirty="0">
                <a:highlight>
                  <a:srgbClr val="FFFFFF"/>
                </a:highlight>
              </a:rPr>
              <a:t>you made need to make up a story)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We determined the data were _____ (missing mechanism and </a:t>
            </a:r>
            <a:r>
              <a:rPr lang="en-US" b="0" i="0" dirty="0" err="1">
                <a:effectLst/>
                <a:highlight>
                  <a:srgbClr val="FFFFFF"/>
                </a:highlight>
              </a:rPr>
              <a:t>ignorability</a:t>
            </a:r>
            <a:r>
              <a:rPr lang="en-US" b="0" i="0" dirty="0">
                <a:effectLst/>
                <a:highlight>
                  <a:srgbClr val="FFFFFF"/>
                </a:highlight>
              </a:rPr>
              <a:t>)</a:t>
            </a:r>
          </a:p>
          <a:p>
            <a:pPr lvl="1"/>
            <a:r>
              <a:rPr lang="en-US" dirty="0">
                <a:highlight>
                  <a:srgbClr val="FFFFFF"/>
                </a:highlight>
              </a:rPr>
              <a:t>How would you handle the missing data?</a:t>
            </a:r>
            <a:endParaRPr lang="en-US" b="0" i="0" dirty="0">
              <a:effectLst/>
              <a:highlight>
                <a:srgbClr val="FFFFFF"/>
              </a:highlight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10852"/>
      </p:ext>
    </p:extLst>
  </p:cSld>
  <p:clrMapOvr>
    <a:masterClrMapping/>
  </p:clrMapOvr>
</p:sld>
</file>

<file path=ppt/theme/theme1.xml><?xml version="1.0" encoding="utf-8"?>
<a:theme xmlns:a="http://schemas.openxmlformats.org/drawingml/2006/main" name="BSTA_513_Theme">
  <a:themeElements>
    <a:clrScheme name="Custom 7">
      <a:dk1>
        <a:srgbClr val="000000"/>
      </a:dk1>
      <a:lt1>
        <a:srgbClr val="FFFFFF"/>
      </a:lt1>
      <a:dk2>
        <a:srgbClr val="C2342F"/>
      </a:dk2>
      <a:lt2>
        <a:srgbClr val="E7E6E6"/>
      </a:lt2>
      <a:accent1>
        <a:srgbClr val="4472C4"/>
      </a:accent1>
      <a:accent2>
        <a:srgbClr val="ED7D31"/>
      </a:accent2>
      <a:accent3>
        <a:srgbClr val="D6285E"/>
      </a:accent3>
      <a:accent4>
        <a:srgbClr val="F6C34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STA_513_Theme" id="{667BDAAD-210B-874D-8257-528D31F921D1}" vid="{B5D7485F-E49E-8C4D-A126-301567E447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BSTA_513_Theme</Template>
  <TotalTime>2773</TotalTime>
  <Words>312</Words>
  <Application>Microsoft Macintosh PowerPoint</Application>
  <PresentationFormat>Widescreen</PresentationFormat>
  <Paragraphs>36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BSTA_513_Theme</vt:lpstr>
      <vt:lpstr>Part 1</vt:lpstr>
      <vt:lpstr>PowerPoint Presentation</vt:lpstr>
      <vt:lpstr>Activity (5 minutes)</vt:lpstr>
      <vt:lpstr>PowerPoint Presentation</vt:lpstr>
      <vt:lpstr>Come together as a group (10 minutes)</vt:lpstr>
      <vt:lpstr>Part 2</vt:lpstr>
      <vt:lpstr>Reporting what you know (15 minutes)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Nicky Wakim</dc:creator>
  <cp:lastModifiedBy>Nicky Wakim</cp:lastModifiedBy>
  <cp:revision>3</cp:revision>
  <dcterms:created xsi:type="dcterms:W3CDTF">2024-04-29T19:06:16Z</dcterms:created>
  <dcterms:modified xsi:type="dcterms:W3CDTF">2025-06-02T21:21:49Z</dcterms:modified>
</cp:coreProperties>
</file>