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772400" cy="10058400"/>
  <p:notesSz cx="10058400" cy="7772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C9E3"/>
    <a:srgbClr val="FFCB37"/>
    <a:srgbClr val="259461"/>
    <a:srgbClr val="FF7BAC"/>
    <a:srgbClr val="06466F"/>
    <a:srgbClr val="D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73"/>
    <p:restoredTop sz="94610"/>
  </p:normalViewPr>
  <p:slideViewPr>
    <p:cSldViewPr snapToGrid="0" snapToObjects="1">
      <p:cViewPr varScale="1">
        <p:scale>
          <a:sx n="135" d="100"/>
          <a:sy n="135" d="100"/>
        </p:scale>
        <p:origin x="40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1896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7F76D-541E-F00C-8CA9-D026CC85F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0BFD26-9E74-E2AC-31E1-4C0684D609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38C5CE-5DC0-E4BF-C74A-B295DA26F9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BBF1C2-651C-B291-E2D0-556DF942C1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71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0312DA1F-935A-109F-A0FD-CD3693A2CC9F}"/>
              </a:ext>
            </a:extLst>
          </p:cNvPr>
          <p:cNvSpPr/>
          <p:nvPr/>
        </p:nvSpPr>
        <p:spPr>
          <a:xfrm>
            <a:off x="5148292" y="3337560"/>
            <a:ext cx="2133600" cy="704088"/>
          </a:xfrm>
          <a:prstGeom prst="roundRect">
            <a:avLst/>
          </a:prstGeom>
          <a:solidFill>
            <a:srgbClr val="D9EB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Major headline on </a:t>
            </a:r>
          </a:p>
          <a:p>
            <a:pPr algn="ctr"/>
            <a:r>
              <a:rPr lang="en-US" sz="1400">
                <a:solidFill>
                  <a:schemeClr val="tx1"/>
                </a:solidFill>
              </a:rPr>
              <a:t>Finding 3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D88B7C50-B83B-CEB4-C69F-3DEC0892734B}"/>
              </a:ext>
            </a:extLst>
          </p:cNvPr>
          <p:cNvSpPr/>
          <p:nvPr/>
        </p:nvSpPr>
        <p:spPr>
          <a:xfrm>
            <a:off x="2771072" y="3348495"/>
            <a:ext cx="2133600" cy="704088"/>
          </a:xfrm>
          <a:prstGeom prst="roundRect">
            <a:avLst/>
          </a:prstGeom>
          <a:solidFill>
            <a:srgbClr val="D9EB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Major headline on </a:t>
            </a:r>
          </a:p>
          <a:p>
            <a:pPr algn="ctr"/>
            <a:r>
              <a:rPr lang="en-US" sz="1400">
                <a:solidFill>
                  <a:schemeClr val="tx1"/>
                </a:solidFill>
              </a:rPr>
              <a:t>Finding 2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EA549F93-A582-358E-ED58-9D88BF717A05}"/>
              </a:ext>
            </a:extLst>
          </p:cNvPr>
          <p:cNvSpPr/>
          <p:nvPr/>
        </p:nvSpPr>
        <p:spPr>
          <a:xfrm>
            <a:off x="425526" y="3348495"/>
            <a:ext cx="2133600" cy="704088"/>
          </a:xfrm>
          <a:prstGeom prst="roundRect">
            <a:avLst/>
          </a:prstGeom>
          <a:solidFill>
            <a:srgbClr val="D9EB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Major headline on </a:t>
            </a:r>
          </a:p>
          <a:p>
            <a:pPr algn="ctr"/>
            <a:r>
              <a:rPr lang="en-US" sz="1400">
                <a:solidFill>
                  <a:schemeClr val="tx1"/>
                </a:solidFill>
              </a:rPr>
              <a:t>Finding 1</a:t>
            </a:r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7772400" cy="1181367"/>
          </a:xfrm>
          <a:prstGeom prst="rect">
            <a:avLst/>
          </a:prstGeom>
          <a:solidFill>
            <a:srgbClr val="0646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40546" y="64008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[Your Project Title]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65276" y="633811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[One-sentence </a:t>
            </a:r>
            <a:r>
              <a:rPr lang="en-US" sz="150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headline takeaway, e</a:t>
            </a: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r>
              <a:rPr lang="en-US" sz="150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 </a:t>
            </a: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"Most respondents who received food assistance still reported food insecurity."]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457200" y="1391679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95C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</a:t>
            </a:r>
            <a:endParaRPr lang="en-US" sz="1600" dirty="0">
              <a:solidFill>
                <a:srgbClr val="95C9E3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1684287"/>
            <a:ext cx="33375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[2-4 sentences: what is the Well-Being and Basic Needs Survey, and why does your topic matter? Draw on your Lab 1 background reading.]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977640" y="1391679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95C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WE LOOKED AT</a:t>
            </a:r>
            <a:endParaRPr lang="en-US" sz="1600" dirty="0">
              <a:solidFill>
                <a:srgbClr val="95C9E3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3977640" y="1684287"/>
            <a:ext cx="33375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[Describe your population and sample size in </a:t>
            </a:r>
            <a:r>
              <a:rPr lang="en-US" sz="14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language. No variable </a:t>
            </a: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names or question codes, e.g</a:t>
            </a:r>
            <a:r>
              <a:rPr lang="en-US" sz="14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”We looked at a total of &lt;number&gt; adults </a:t>
            </a: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below the poverty line who received free groceries or meals in the </a:t>
            </a:r>
            <a:r>
              <a:rPr lang="en-US" sz="14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year.".]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40546" y="2898648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95C9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Findings</a:t>
            </a:r>
            <a:endParaRPr lang="en-US" sz="2000" dirty="0">
              <a:solidFill>
                <a:srgbClr val="95C9E3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425526" y="4189743"/>
            <a:ext cx="2133600" cy="2286000"/>
          </a:xfrm>
          <a:prstGeom prst="roundRect">
            <a:avLst>
              <a:gd name="adj" fmla="val 3429"/>
            </a:avLst>
          </a:prstGeom>
          <a:solidFill>
            <a:srgbClr val="F3F3F3"/>
          </a:solidFill>
          <a:ln w="15875">
            <a:solidFill>
              <a:srgbClr val="B7B7B7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62686" y="3595383"/>
            <a:ext cx="18592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your chart or table image here (.png / .jpg)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15798" y="3348495"/>
            <a:ext cx="365760" cy="365760"/>
          </a:xfrm>
          <a:prstGeom prst="ellipse">
            <a:avLst/>
          </a:prstGeom>
          <a:solidFill>
            <a:srgbClr val="2594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15798" y="3348495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25526" y="6640335"/>
            <a:ext cx="2133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</a:t>
            </a:r>
            <a:r>
              <a:rPr lang="en-US" sz="12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1: one </a:t>
            </a: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variable on </a:t>
            </a:r>
            <a:r>
              <a:rPr lang="en-US" sz="12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its own. 2-4 </a:t>
            </a: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sentences describing what this variable looks like across your whole population.]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787726" y="4189743"/>
            <a:ext cx="2133600" cy="2286000"/>
          </a:xfrm>
          <a:prstGeom prst="roundRect">
            <a:avLst>
              <a:gd name="adj" fmla="val 3429"/>
            </a:avLst>
          </a:prstGeom>
          <a:solidFill>
            <a:srgbClr val="F3F3F3"/>
          </a:solidFill>
          <a:ln w="15875">
            <a:solidFill>
              <a:srgbClr val="B7B7B7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2924886" y="3595383"/>
            <a:ext cx="18592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your chart or table image here (.png / .jpg)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677998" y="3348495"/>
            <a:ext cx="365760" cy="365760"/>
          </a:xfrm>
          <a:prstGeom prst="ellipse">
            <a:avLst/>
          </a:prstGeom>
          <a:solidFill>
            <a:srgbClr val="2594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677998" y="3348495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787726" y="6640335"/>
            <a:ext cx="2133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</a:t>
            </a:r>
            <a:r>
              <a:rPr lang="en-US" sz="12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2: the </a:t>
            </a: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relationship between your two </a:t>
            </a:r>
            <a:r>
              <a:rPr lang="en-US" sz="12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variables. </a:t>
            </a: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2-4 sentences describing how your composite score compares across groups. This is the heart of your project question.]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148292" y="4189743"/>
            <a:ext cx="2133600" cy="2286000"/>
          </a:xfrm>
          <a:prstGeom prst="roundRect">
            <a:avLst>
              <a:gd name="adj" fmla="val 3429"/>
            </a:avLst>
          </a:prstGeom>
          <a:solidFill>
            <a:srgbClr val="F3F3F3"/>
          </a:solidFill>
          <a:ln w="15875">
            <a:solidFill>
              <a:srgbClr val="B7B7B7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287086" y="3595383"/>
            <a:ext cx="18592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your chart or table image here (.png / .jpg)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040198" y="3348495"/>
            <a:ext cx="365760" cy="365760"/>
          </a:xfrm>
          <a:prstGeom prst="ellipse">
            <a:avLst/>
          </a:prstGeom>
          <a:solidFill>
            <a:srgbClr val="2594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040198" y="3348495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148292" y="6640335"/>
            <a:ext cx="2133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[Finding 3 (</a:t>
            </a:r>
            <a:r>
              <a:rPr lang="en-US" sz="12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optional): one </a:t>
            </a: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variable + one </a:t>
            </a:r>
            <a:r>
              <a:rPr lang="en-US" sz="12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additional variable. 2-4 </a:t>
            </a: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sentences adding texture using a suggested additional variable from your Lab 2 table.]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40546" y="8057655"/>
            <a:ext cx="6858000" cy="1051560"/>
          </a:xfrm>
          <a:prstGeom prst="roundRect">
            <a:avLst>
              <a:gd name="adj" fmla="val 6957"/>
            </a:avLst>
          </a:prstGeom>
          <a:solidFill>
            <a:srgbClr val="259461">
              <a:alpha val="25882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69146" y="8194815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>
                <a:solidFill>
                  <a:srgbClr val="259461"/>
                </a:solidFill>
                <a:latin typeface="Calibri" pitchFamily="34" charset="0"/>
                <a:cs typeface="Calibri" pitchFamily="34" charset="-120"/>
              </a:rPr>
              <a:t>SO WHAT? / WHAT DOES THIS MEAN?</a:t>
            </a:r>
            <a:endParaRPr lang="en-US" sz="1600" dirty="0">
              <a:solidFill>
                <a:srgbClr val="259461"/>
              </a:solidFill>
            </a:endParaRPr>
          </a:p>
        </p:txBody>
      </p:sp>
      <p:sp>
        <p:nvSpPr>
          <p:cNvPr id="28" name="Text 26"/>
          <p:cNvSpPr/>
          <p:nvPr/>
        </p:nvSpPr>
        <p:spPr>
          <a:xfrm>
            <a:off x="669146" y="8487423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 few sentences connecting your findings back to your project question: why does this matter, and what might it suggest for programs or policy?]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40546" y="9337815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646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Source &amp; Limitations   </a:t>
            </a: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[Cite the WBNS and note at least one limitation of your analysis, e.g. sample size, self-reported data, or cross-sectional design.]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E0EE6-0E62-7864-DA85-139B7D698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A7F947AE-8435-B651-8D95-2F9B1AF32AE5}"/>
              </a:ext>
            </a:extLst>
          </p:cNvPr>
          <p:cNvSpPr/>
          <p:nvPr/>
        </p:nvSpPr>
        <p:spPr>
          <a:xfrm>
            <a:off x="3951184" y="3348307"/>
            <a:ext cx="3330708" cy="704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Major headline on </a:t>
            </a:r>
          </a:p>
          <a:p>
            <a:pPr algn="ctr"/>
            <a:r>
              <a:rPr lang="en-US" sz="1400">
                <a:solidFill>
                  <a:schemeClr val="tx1"/>
                </a:solidFill>
              </a:rPr>
              <a:t>Finding 2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F8886329-49C5-6378-C6BC-B14AF04331D1}"/>
              </a:ext>
            </a:extLst>
          </p:cNvPr>
          <p:cNvSpPr/>
          <p:nvPr/>
        </p:nvSpPr>
        <p:spPr>
          <a:xfrm>
            <a:off x="425526" y="3348495"/>
            <a:ext cx="3330708" cy="704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Major headline on </a:t>
            </a:r>
          </a:p>
          <a:p>
            <a:pPr algn="ctr"/>
            <a:r>
              <a:rPr lang="en-US" sz="1400">
                <a:solidFill>
                  <a:schemeClr val="tx1"/>
                </a:solidFill>
              </a:rPr>
              <a:t>Finding 1</a:t>
            </a:r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0E137D87-F59D-E886-BA25-007463563E76}"/>
              </a:ext>
            </a:extLst>
          </p:cNvPr>
          <p:cNvSpPr/>
          <p:nvPr/>
        </p:nvSpPr>
        <p:spPr>
          <a:xfrm>
            <a:off x="0" y="0"/>
            <a:ext cx="7772400" cy="1181367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4BDE68D-5EE3-0315-E675-D17CCA094AD9}"/>
              </a:ext>
            </a:extLst>
          </p:cNvPr>
          <p:cNvSpPr/>
          <p:nvPr/>
        </p:nvSpPr>
        <p:spPr>
          <a:xfrm>
            <a:off x="440546" y="64008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[Your Project Title]</a:t>
            </a:r>
            <a:endParaRPr lang="en-US" sz="28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047BE4A-3D1D-083D-67AD-A2811DE61AAE}"/>
              </a:ext>
            </a:extLst>
          </p:cNvPr>
          <p:cNvSpPr/>
          <p:nvPr/>
        </p:nvSpPr>
        <p:spPr>
          <a:xfrm>
            <a:off x="465276" y="633811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[One-sentence </a:t>
            </a:r>
            <a:r>
              <a:rPr lang="en-US" sz="150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headline takeaway, e</a:t>
            </a: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r>
              <a:rPr lang="en-US" sz="150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 </a:t>
            </a: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"Most respondents who received food assistance still reported food insecurity."]</a:t>
            </a:r>
            <a:endParaRPr lang="en-US" sz="15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B6DDF86-68CB-2F31-0BB6-EE391424C372}"/>
              </a:ext>
            </a:extLst>
          </p:cNvPr>
          <p:cNvSpPr/>
          <p:nvPr/>
        </p:nvSpPr>
        <p:spPr>
          <a:xfrm>
            <a:off x="457200" y="1391679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</a:t>
            </a:r>
            <a:endParaRPr lang="en-US" sz="16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A9A92FD-9D44-3863-F680-EBD283C9E683}"/>
              </a:ext>
            </a:extLst>
          </p:cNvPr>
          <p:cNvSpPr/>
          <p:nvPr/>
        </p:nvSpPr>
        <p:spPr>
          <a:xfrm>
            <a:off x="457200" y="1684287"/>
            <a:ext cx="33375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[2-4 sentences: what is the Well-Being and Basic Needs Survey, and why does your topic matter? Draw on your Lab 1 background reading.]</a:t>
            </a:r>
            <a:endParaRPr lang="en-US" sz="14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9E723722-0D34-A6BB-6352-3222DC1C661A}"/>
              </a:ext>
            </a:extLst>
          </p:cNvPr>
          <p:cNvSpPr/>
          <p:nvPr/>
        </p:nvSpPr>
        <p:spPr>
          <a:xfrm>
            <a:off x="3977640" y="1391679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WE LOOKED AT</a:t>
            </a:r>
            <a:endParaRPr lang="en-US" sz="16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27278F02-72EF-BD28-599E-F0B1A10B6CF7}"/>
              </a:ext>
            </a:extLst>
          </p:cNvPr>
          <p:cNvSpPr/>
          <p:nvPr/>
        </p:nvSpPr>
        <p:spPr>
          <a:xfrm>
            <a:off x="3977640" y="1684287"/>
            <a:ext cx="33375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[Describe your population and sample size in </a:t>
            </a:r>
            <a:r>
              <a:rPr lang="en-US" sz="14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language. No variable </a:t>
            </a: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names or question codes, e.g</a:t>
            </a:r>
            <a:r>
              <a:rPr lang="en-US" sz="14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”We looked at a total of &lt;number&gt; adults </a:t>
            </a: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below the poverty line who received free groceries or meals in the </a:t>
            </a:r>
            <a:r>
              <a:rPr lang="en-US" sz="14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year.".]</a:t>
            </a:r>
            <a:endParaRPr lang="en-US" sz="14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871E298E-5F0C-FC51-F633-7D806F14917B}"/>
              </a:ext>
            </a:extLst>
          </p:cNvPr>
          <p:cNvSpPr/>
          <p:nvPr/>
        </p:nvSpPr>
        <p:spPr>
          <a:xfrm>
            <a:off x="440546" y="2898648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Findings</a:t>
            </a:r>
            <a:endParaRPr lang="en-US" sz="20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1E8E1613-13AB-FEC1-1717-705F80FC0F9C}"/>
              </a:ext>
            </a:extLst>
          </p:cNvPr>
          <p:cNvSpPr/>
          <p:nvPr/>
        </p:nvSpPr>
        <p:spPr>
          <a:xfrm>
            <a:off x="425526" y="4189743"/>
            <a:ext cx="3330708" cy="2286000"/>
          </a:xfrm>
          <a:prstGeom prst="roundRect">
            <a:avLst>
              <a:gd name="adj" fmla="val 3429"/>
            </a:avLst>
          </a:prstGeom>
          <a:solidFill>
            <a:srgbClr val="F3F3F3"/>
          </a:solidFill>
          <a:ln w="15875">
            <a:solidFill>
              <a:srgbClr val="B7B7B7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768DAAFA-4FC3-4FE5-0262-2D92ED1CD092}"/>
              </a:ext>
            </a:extLst>
          </p:cNvPr>
          <p:cNvSpPr/>
          <p:nvPr/>
        </p:nvSpPr>
        <p:spPr>
          <a:xfrm>
            <a:off x="1161240" y="4326715"/>
            <a:ext cx="18592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your chart or table image here (.png / .jpg)</a:t>
            </a:r>
            <a:endParaRPr lang="en-US" sz="10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7F94DC91-A9D3-6990-5B1C-E9CEDCE3F1DD}"/>
              </a:ext>
            </a:extLst>
          </p:cNvPr>
          <p:cNvSpPr/>
          <p:nvPr/>
        </p:nvSpPr>
        <p:spPr>
          <a:xfrm>
            <a:off x="315798" y="3348495"/>
            <a:ext cx="365760" cy="36576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D596DA9-51EA-B8C1-5B9F-FC3A10B4FE41}"/>
              </a:ext>
            </a:extLst>
          </p:cNvPr>
          <p:cNvSpPr/>
          <p:nvPr/>
        </p:nvSpPr>
        <p:spPr>
          <a:xfrm>
            <a:off x="315798" y="3348495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F49FF054-B3FD-4B9F-D29A-8B4787EFD887}"/>
              </a:ext>
            </a:extLst>
          </p:cNvPr>
          <p:cNvSpPr/>
          <p:nvPr/>
        </p:nvSpPr>
        <p:spPr>
          <a:xfrm>
            <a:off x="425526" y="6640335"/>
            <a:ext cx="333070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</a:t>
            </a:r>
            <a:r>
              <a:rPr lang="en-US" sz="12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1: one </a:t>
            </a: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variable on </a:t>
            </a:r>
            <a:r>
              <a:rPr lang="en-US" sz="12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its own. 2-4 </a:t>
            </a: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sentences describing what this variable looks like across your whole population.]</a:t>
            </a:r>
            <a:endParaRPr lang="en-US" sz="120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0057E9AA-3173-611C-78FD-50166F2F6F0D}"/>
              </a:ext>
            </a:extLst>
          </p:cNvPr>
          <p:cNvSpPr/>
          <p:nvPr/>
        </p:nvSpPr>
        <p:spPr>
          <a:xfrm>
            <a:off x="3951184" y="4189555"/>
            <a:ext cx="3347362" cy="2286000"/>
          </a:xfrm>
          <a:prstGeom prst="roundRect">
            <a:avLst>
              <a:gd name="adj" fmla="val 3429"/>
            </a:avLst>
          </a:prstGeom>
          <a:solidFill>
            <a:srgbClr val="F3F3F3"/>
          </a:solidFill>
          <a:ln w="15875">
            <a:solidFill>
              <a:srgbClr val="B7B7B7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F041BF71-B8E6-C6A1-AAD6-F9EF8393ED72}"/>
              </a:ext>
            </a:extLst>
          </p:cNvPr>
          <p:cNvSpPr/>
          <p:nvPr/>
        </p:nvSpPr>
        <p:spPr>
          <a:xfrm>
            <a:off x="4686898" y="4388367"/>
            <a:ext cx="18592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your chart or table image here (.png / .jpg)</a:t>
            </a:r>
            <a:endParaRPr lang="en-US" sz="100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1693D12C-3397-9140-8254-ADE803B28FA4}"/>
              </a:ext>
            </a:extLst>
          </p:cNvPr>
          <p:cNvSpPr/>
          <p:nvPr/>
        </p:nvSpPr>
        <p:spPr>
          <a:xfrm>
            <a:off x="3865962" y="3333224"/>
            <a:ext cx="365760" cy="36576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9FF0BCD4-2911-61D9-8744-39513576F53E}"/>
              </a:ext>
            </a:extLst>
          </p:cNvPr>
          <p:cNvSpPr/>
          <p:nvPr/>
        </p:nvSpPr>
        <p:spPr>
          <a:xfrm>
            <a:off x="3865962" y="33332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855E848F-A1F2-45CC-357E-971B1B73B6F9}"/>
              </a:ext>
            </a:extLst>
          </p:cNvPr>
          <p:cNvSpPr/>
          <p:nvPr/>
        </p:nvSpPr>
        <p:spPr>
          <a:xfrm>
            <a:off x="3951184" y="6640147"/>
            <a:ext cx="334736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</a:t>
            </a:r>
            <a:r>
              <a:rPr lang="en-US" sz="12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2: the </a:t>
            </a: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relationship between your two </a:t>
            </a:r>
            <a:r>
              <a:rPr lang="en-US" sz="12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variables. </a:t>
            </a: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2-4 sentences describing how your composite score compares across groups. This is the heart of your project question.]</a:t>
            </a:r>
            <a:endParaRPr lang="en-US" sz="1200" dirty="0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C7AF7251-3B15-F588-A352-30B716D30FAB}"/>
              </a:ext>
            </a:extLst>
          </p:cNvPr>
          <p:cNvSpPr/>
          <p:nvPr/>
        </p:nvSpPr>
        <p:spPr>
          <a:xfrm>
            <a:off x="440546" y="8057655"/>
            <a:ext cx="6858000" cy="1051560"/>
          </a:xfrm>
          <a:prstGeom prst="roundRect">
            <a:avLst>
              <a:gd name="adj" fmla="val 6957"/>
            </a:avLst>
          </a:prstGeom>
          <a:solidFill>
            <a:srgbClr val="E3F4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830DDE28-643B-498F-5F37-5F65F7E3CE65}"/>
              </a:ext>
            </a:extLst>
          </p:cNvPr>
          <p:cNvSpPr/>
          <p:nvPr/>
        </p:nvSpPr>
        <p:spPr>
          <a:xfrm>
            <a:off x="669146" y="8194815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WHAT?</a:t>
            </a:r>
            <a:endParaRPr lang="en-US" sz="160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8F53A141-3066-A5C0-8E08-A9C870015CFF}"/>
              </a:ext>
            </a:extLst>
          </p:cNvPr>
          <p:cNvSpPr/>
          <p:nvPr/>
        </p:nvSpPr>
        <p:spPr>
          <a:xfrm>
            <a:off x="669146" y="8487423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 few sentences connecting your findings back to your project question: why does this matter, and what might it suggest for programs or policy?]</a:t>
            </a:r>
            <a:endParaRPr lang="en-US" sz="140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0B8644A8-B4C6-FEF1-9FC0-E7341316D469}"/>
              </a:ext>
            </a:extLst>
          </p:cNvPr>
          <p:cNvSpPr/>
          <p:nvPr/>
        </p:nvSpPr>
        <p:spPr>
          <a:xfrm>
            <a:off x="440546" y="9337815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Source &amp; Limitations   </a:t>
            </a: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[Cite the WBNS and note at least one limitation of your analysis, e.g. sample size, self-reported data, or cross-sectional design.]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30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592</Words>
  <Application>Microsoft Macintosh PowerPoint</Application>
  <PresentationFormat>Custom</PresentationFormat>
  <Paragraphs>47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Cambria</vt:lpstr>
      <vt:lpstr>Office Theme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Nicky Wakim</cp:lastModifiedBy>
  <cp:revision>2</cp:revision>
  <dcterms:created xsi:type="dcterms:W3CDTF">2026-08-22T00:08:13Z</dcterms:created>
  <dcterms:modified xsi:type="dcterms:W3CDTF">2026-08-22T02:04:26Z</dcterms:modified>
</cp:coreProperties>
</file>